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"/>
      <p:regular r:id="rId21"/>
      <p:bold r:id="rId22"/>
    </p:embeddedFont>
    <p:embeddedFont>
      <p:font typeface="Arbutus Slab"/>
      <p:regular r:id="rId23"/>
    </p:embeddedFont>
    <p:embeddedFont>
      <p:font typeface="Bebas Neue"/>
      <p:regular r:id="rId24"/>
    </p:embeddedFont>
    <p:embeddedFont>
      <p:font typeface="Actor"/>
      <p:regular r:id="rId25"/>
    </p:embeddedFont>
    <p:embeddedFont>
      <p:font typeface="Jura"/>
      <p:regular r:id="rId26"/>
      <p:bold r:id="rId27"/>
    </p:embeddedFont>
    <p:embeddedFont>
      <p:font typeface="Barlow Semi Condensed"/>
      <p:regular r:id="rId28"/>
      <p:bold r:id="rId29"/>
      <p:italic r:id="rId30"/>
      <p:boldItalic r:id="rId31"/>
    </p:embeddedFont>
    <p:embeddedFont>
      <p:font typeface="Gill Sans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yash barjaty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-bold.fntdata"/><Relationship Id="rId21" Type="http://schemas.openxmlformats.org/officeDocument/2006/relationships/font" Target="fonts/Play-regular.fntdata"/><Relationship Id="rId24" Type="http://schemas.openxmlformats.org/officeDocument/2006/relationships/font" Target="fonts/BebasNeue-regular.fntdata"/><Relationship Id="rId23" Type="http://schemas.openxmlformats.org/officeDocument/2006/relationships/font" Target="fonts/ArbutusSlab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ura-regular.fntdata"/><Relationship Id="rId25" Type="http://schemas.openxmlformats.org/officeDocument/2006/relationships/font" Target="fonts/Actor-regular.fntdata"/><Relationship Id="rId28" Type="http://schemas.openxmlformats.org/officeDocument/2006/relationships/font" Target="fonts/BarlowSemiCondensed-regular.fntdata"/><Relationship Id="rId27" Type="http://schemas.openxmlformats.org/officeDocument/2006/relationships/font" Target="fonts/Jur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SemiCondense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SemiCondensed-boldItalic.fntdata"/><Relationship Id="rId30" Type="http://schemas.openxmlformats.org/officeDocument/2006/relationships/font" Target="fonts/BarlowSemiCondensed-italic.fntdata"/><Relationship Id="rId11" Type="http://schemas.openxmlformats.org/officeDocument/2006/relationships/slide" Target="slides/slide6.xml"/><Relationship Id="rId33" Type="http://schemas.openxmlformats.org/officeDocument/2006/relationships/font" Target="fonts/GillSans-bold.fntdata"/><Relationship Id="rId10" Type="http://schemas.openxmlformats.org/officeDocument/2006/relationships/slide" Target="slides/slide5.xml"/><Relationship Id="rId32" Type="http://schemas.openxmlformats.org/officeDocument/2006/relationships/font" Target="fonts/GillSans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22T07:12:42.085">
    <p:pos x="6000" y="0"/>
    <p:text>point wise likh de isse
2 total reactions
yogesh nain reacted with 😡 at 2024-04-22 00:12 AM
Yashwardhan Singh Nathawat reacted with 😡 at 2024-04-22 00:03 AM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4-22T06:58:39.848">
    <p:pos x="6000" y="0"/>
    <p:text>isse bhi point wise likh 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f272e76ef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f272e76ef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f272e76ef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f272e76e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f272e76e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f272e76e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f272e76ef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f272e76ef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f272e76ef_1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f272e76ef_1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f272e76ef_1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f272e76ef_1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f272e76ef_1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f272e76ef_1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f272e76ef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f272e76ef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f272e76ef_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f272e76ef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f272e76ef_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f272e76ef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f272e76ef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f272e76ef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cf70947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cf70947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cf709472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cf709472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cf70947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cf70947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f272e76e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f272e76e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6000"/>
          </a:blip>
          <a:srcRect b="21875" l="0" r="0" t="218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-4800"/>
            <a:ext cx="9164525" cy="5160657"/>
            <a:chOff x="0" y="-4800"/>
            <a:chExt cx="9164525" cy="5160657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11"/>
              <a:ext cx="9164524" cy="51558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2"/>
            <p:cNvSpPr/>
            <p:nvPr/>
          </p:nvSpPr>
          <p:spPr>
            <a:xfrm>
              <a:off x="0" y="-4800"/>
              <a:ext cx="9144000" cy="5155844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1585375" y="1262550"/>
            <a:ext cx="5973300" cy="20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85325" y="3390650"/>
            <a:ext cx="5973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5" name="Google Shape;15;p2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2"/>
          <p:cNvCxnSpPr/>
          <p:nvPr/>
        </p:nvCxnSpPr>
        <p:spPr>
          <a:xfrm>
            <a:off x="-19400" y="481355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 amt="20000"/>
          </a:blip>
          <a:srcRect b="21875" l="0" r="0" t="218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1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91" name="Google Shape;91;p11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1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713225" y="1675503"/>
            <a:ext cx="5220300" cy="13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713225" y="3023947"/>
            <a:ext cx="5220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95" name="Google Shape;95;p11"/>
          <p:cNvCxnSpPr/>
          <p:nvPr/>
        </p:nvCxnSpPr>
        <p:spPr>
          <a:xfrm>
            <a:off x="8430775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1"/>
          <p:cNvCxnSpPr/>
          <p:nvPr/>
        </p:nvCxnSpPr>
        <p:spPr>
          <a:xfrm>
            <a:off x="-19400" y="481355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1">
  <p:cSld name="TITLE_AND_BOD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720000" y="1063350"/>
            <a:ext cx="77040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 sz="12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8000"/>
          </a:blip>
          <a:srcRect b="12285" l="0" r="0" t="315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3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 flipH="1">
            <a:off x="721075" y="2763067"/>
            <a:ext cx="4737900" cy="94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 flipH="1">
            <a:off x="721073" y="1675192"/>
            <a:ext cx="1893900" cy="9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721073" y="3645366"/>
            <a:ext cx="4737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8430775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925" y="5395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29" name="Google Shape;29;p4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4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413300" y="1490525"/>
            <a:ext cx="6317400" cy="21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" name="Google Shape;33;p4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4"/>
          <p:cNvCxnSpPr/>
          <p:nvPr/>
        </p:nvCxnSpPr>
        <p:spPr>
          <a:xfrm>
            <a:off x="-19400" y="3318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37" name="Google Shape;37;p5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38;p5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720000" y="1684723"/>
            <a:ext cx="38520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720000" y="2029763"/>
            <a:ext cx="3852000" cy="25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4572000" y="1684723"/>
            <a:ext cx="38520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4572000" y="2029374"/>
            <a:ext cx="3852000" cy="25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" name="Google Shape;44;p5"/>
          <p:cNvCxnSpPr/>
          <p:nvPr/>
        </p:nvCxnSpPr>
        <p:spPr>
          <a:xfrm>
            <a:off x="8430775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5"/>
          <p:cNvCxnSpPr/>
          <p:nvPr/>
        </p:nvCxnSpPr>
        <p:spPr>
          <a:xfrm>
            <a:off x="925" y="5395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6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49;p6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" name="Google Shape;50;p6"/>
          <p:cNvCxnSpPr/>
          <p:nvPr/>
        </p:nvCxnSpPr>
        <p:spPr>
          <a:xfrm>
            <a:off x="8755279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6"/>
          <p:cNvCxnSpPr/>
          <p:nvPr/>
        </p:nvCxnSpPr>
        <p:spPr>
          <a:xfrm>
            <a:off x="-19400" y="481355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55" name="Google Shape;55;p7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7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713250" y="1261925"/>
            <a:ext cx="7717500" cy="30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" name="Google Shape;59;p7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7"/>
          <p:cNvCxnSpPr/>
          <p:nvPr/>
        </p:nvCxnSpPr>
        <p:spPr>
          <a:xfrm>
            <a:off x="-19400" y="3318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7"/>
          <p:cNvSpPr/>
          <p:nvPr/>
        </p:nvSpPr>
        <p:spPr>
          <a:xfrm>
            <a:off x="8591120" y="4472531"/>
            <a:ext cx="253800" cy="2538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591120" y="3472681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20000"/>
          </a:blip>
          <a:srcRect b="21875" l="0" r="0" t="218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8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66" name="Google Shape;66;p8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8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2102850" y="1166300"/>
            <a:ext cx="4938300" cy="228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69" name="Google Shape;69;p8"/>
          <p:cNvCxnSpPr/>
          <p:nvPr/>
        </p:nvCxnSpPr>
        <p:spPr>
          <a:xfrm>
            <a:off x="8430775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8"/>
          <p:cNvCxnSpPr/>
          <p:nvPr/>
        </p:nvCxnSpPr>
        <p:spPr>
          <a:xfrm>
            <a:off x="925" y="5395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 amt="20000"/>
          </a:blip>
          <a:srcRect b="21875" l="0" r="0" t="218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9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74" name="Google Shape;74;p9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9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4000500" y="2874259"/>
            <a:ext cx="4430400" cy="80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type="title"/>
          </p:nvPr>
        </p:nvSpPr>
        <p:spPr>
          <a:xfrm>
            <a:off x="4000500" y="1607609"/>
            <a:ext cx="4430400" cy="157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8" name="Google Shape;78;p9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9"/>
          <p:cNvCxnSpPr/>
          <p:nvPr/>
        </p:nvCxnSpPr>
        <p:spPr>
          <a:xfrm>
            <a:off x="-19400" y="3318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/>
        </p:nvSpPr>
        <p:spPr>
          <a:xfrm>
            <a:off x="0" y="0"/>
            <a:ext cx="9164400" cy="5160600"/>
          </a:xfrm>
          <a:prstGeom prst="rect">
            <a:avLst/>
          </a:prstGeom>
          <a:solidFill>
            <a:srgbClr val="010602">
              <a:alpha val="5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0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83" name="Google Shape;83;p10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0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0"/>
          <p:cNvSpPr txBox="1"/>
          <p:nvPr>
            <p:ph type="title"/>
          </p:nvPr>
        </p:nvSpPr>
        <p:spPr>
          <a:xfrm>
            <a:off x="1790850" y="3482000"/>
            <a:ext cx="5562300" cy="111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6" name="Google Shape;86;p10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0"/>
          <p:cNvCxnSpPr/>
          <p:nvPr/>
        </p:nvCxnSpPr>
        <p:spPr>
          <a:xfrm>
            <a:off x="-19400" y="481355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ura"/>
              <a:buNone/>
              <a:defRPr b="1" sz="3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0.jp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ctrTitle"/>
          </p:nvPr>
        </p:nvSpPr>
        <p:spPr>
          <a:xfrm>
            <a:off x="1585350" y="2028675"/>
            <a:ext cx="5973300" cy="15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Statistics </a:t>
            </a:r>
            <a:r>
              <a:rPr lang="en"/>
              <a:t>Analysis </a:t>
            </a:r>
            <a:endParaRPr/>
          </a:p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1585350" y="3696600"/>
            <a:ext cx="59733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CS661 GROUP PROJECT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775" y="304800"/>
            <a:ext cx="1810462" cy="17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/>
        </p:nvSpPr>
        <p:spPr>
          <a:xfrm>
            <a:off x="412775" y="118925"/>
            <a:ext cx="7260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F3024"/>
                </a:solidFill>
                <a:latin typeface="Jura"/>
                <a:ea typeface="Jura"/>
                <a:cs typeface="Jura"/>
                <a:sym typeface="Jura"/>
              </a:rPr>
              <a:t>Region Filter: Customize Your View</a:t>
            </a:r>
            <a:endParaRPr b="1" sz="3000">
              <a:solidFill>
                <a:srgbClr val="DF3024"/>
              </a:solidFill>
              <a:latin typeface="Jura"/>
              <a:ea typeface="Jura"/>
              <a:cs typeface="Jura"/>
              <a:sym typeface="Jur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DF3024"/>
              </a:solidFill>
              <a:latin typeface="Jura"/>
              <a:ea typeface="Jura"/>
              <a:cs typeface="Jura"/>
              <a:sym typeface="Jur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DF3024"/>
              </a:solidFill>
              <a:latin typeface="Jura"/>
              <a:ea typeface="Jura"/>
              <a:cs typeface="Jura"/>
              <a:sym typeface="Jura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0" y="954175"/>
            <a:ext cx="3644966" cy="3094074"/>
          </a:xfrm>
          <a:prstGeom prst="rect">
            <a:avLst/>
          </a:prstGeom>
          <a:solidFill>
            <a:srgbClr val="1B192E"/>
          </a:solidFill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8533883" y="4191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3572100" y="1736500"/>
            <a:ext cx="5321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ill Sans"/>
              <a:buChar char="●"/>
            </a:pPr>
            <a:r>
              <a:rPr lang="en" sz="1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Interactive filter allowing selection of specific regions</a:t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ill Sans"/>
              <a:buChar char="●"/>
            </a:pPr>
            <a:r>
              <a:rPr lang="en" sz="1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Enable/disable regions to focus on specific areas of interest</a:t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ill Sans"/>
              <a:buChar char="●"/>
            </a:pPr>
            <a:r>
              <a:rPr lang="en" sz="1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Effortlessly compare trends across different regions</a:t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5591050" y="2719155"/>
            <a:ext cx="1576075" cy="2085633"/>
          </a:xfrm>
          <a:prstGeom prst="rect">
            <a:avLst/>
          </a:prstGeom>
          <a:solidFill>
            <a:srgbClr val="1B192E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179788" y="558700"/>
            <a:ext cx="91044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Sub-Saharan Africa vs North America</a:t>
            </a:r>
            <a:endParaRPr sz="2700"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88" y="1146988"/>
            <a:ext cx="7885478" cy="37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6374425" y="1232375"/>
            <a:ext cx="2787000" cy="2022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6910750" y="1285050"/>
            <a:ext cx="813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Life Expectancy</a:t>
            </a:r>
            <a:endParaRPr sz="8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Health Exp. by Govt.</a:t>
            </a:r>
            <a:endParaRPr sz="8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Mean years in School</a:t>
            </a:r>
            <a:endParaRPr sz="8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349500" y="1349625"/>
            <a:ext cx="1582500" cy="1626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0" name="Google Shape;200;p24"/>
          <p:cNvSpPr/>
          <p:nvPr/>
        </p:nvSpPr>
        <p:spPr>
          <a:xfrm rot="10800000">
            <a:off x="7595150" y="1713000"/>
            <a:ext cx="1458000" cy="1348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6679275" y="1639175"/>
            <a:ext cx="1077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Life Expectancy</a:t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Health Exp. by Govt</a:t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Mean years in Schooling</a:t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Avg. Income</a:t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7880700" y="1590725"/>
            <a:ext cx="10770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Health Exp. by </a:t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Pvt.</a:t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Adult &amp; Child Mortality Rate</a:t>
            </a:r>
            <a:endParaRPr b="1" sz="90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7423675" y="1232375"/>
            <a:ext cx="886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North America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4" name="Google Shape;204;p24"/>
          <p:cNvSpPr/>
          <p:nvPr/>
        </p:nvSpPr>
        <p:spPr>
          <a:xfrm rot="-1004693">
            <a:off x="1266318" y="1213538"/>
            <a:ext cx="1010028" cy="561765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 rot="-1340490">
            <a:off x="1263085" y="1255520"/>
            <a:ext cx="1016504" cy="226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91919"/>
                </a:solidFill>
                <a:latin typeface="Actor"/>
                <a:ea typeface="Actor"/>
                <a:cs typeface="Actor"/>
                <a:sym typeface="Actor"/>
              </a:rPr>
              <a:t>Chosen regions shaded on map</a:t>
            </a:r>
            <a:endParaRPr b="1" sz="900">
              <a:solidFill>
                <a:srgbClr val="191919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6" name="Google Shape;206;p24"/>
          <p:cNvSpPr/>
          <p:nvPr/>
        </p:nvSpPr>
        <p:spPr>
          <a:xfrm rot="-7937857">
            <a:off x="4230794" y="2534654"/>
            <a:ext cx="917855" cy="628593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325350" y="2549150"/>
            <a:ext cx="8133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Only 2010’s data       selected</a:t>
            </a:r>
            <a:endParaRPr b="1" sz="9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7123225" y="4002100"/>
            <a:ext cx="1077000" cy="596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7218475" y="4045925"/>
            <a:ext cx="1026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Only Sub- Saharan Africa &amp; North America Selected</a:t>
            </a:r>
            <a:endParaRPr b="1" sz="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2517325" y="165325"/>
            <a:ext cx="4075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Comparative Analysis</a:t>
            </a:r>
            <a:endParaRPr b="1" sz="2700"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-1166300" y="29325"/>
            <a:ext cx="8521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Asia - Health Expenditure Pvt vs Govt</a:t>
            </a:r>
            <a:endParaRPr sz="2200"/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b="0" l="15874" r="0" t="54466"/>
          <a:stretch/>
        </p:blipFill>
        <p:spPr>
          <a:xfrm>
            <a:off x="175875" y="491625"/>
            <a:ext cx="5824875" cy="16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/>
          </a:blip>
          <a:srcRect b="0" l="15355" r="7596" t="53014"/>
          <a:stretch/>
        </p:blipFill>
        <p:spPr>
          <a:xfrm>
            <a:off x="2910300" y="3026300"/>
            <a:ext cx="5824877" cy="17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/>
          <p:nvPr/>
        </p:nvSpPr>
        <p:spPr>
          <a:xfrm>
            <a:off x="5914375" y="596888"/>
            <a:ext cx="2415000" cy="146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5958350" y="660152"/>
            <a:ext cx="14580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Higher the Health Expenditure 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Govt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7091125" y="733738"/>
            <a:ext cx="14580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Lower is the Health Expenditure 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Pvt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21" name="Google Shape;221;p25"/>
          <p:cNvCxnSpPr/>
          <p:nvPr/>
        </p:nvCxnSpPr>
        <p:spPr>
          <a:xfrm>
            <a:off x="7137900" y="882150"/>
            <a:ext cx="7200" cy="135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5"/>
          <p:cNvSpPr/>
          <p:nvPr/>
        </p:nvSpPr>
        <p:spPr>
          <a:xfrm>
            <a:off x="5606575" y="508500"/>
            <a:ext cx="307800" cy="1304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8368625" y="907800"/>
            <a:ext cx="307800" cy="130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460650" y="3170225"/>
            <a:ext cx="2052300" cy="146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457550" y="3295850"/>
            <a:ext cx="11193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Higher years in schooling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1433375" y="3331100"/>
            <a:ext cx="10548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Higher is the avg. income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148000" y="3071788"/>
            <a:ext cx="270300" cy="1176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564088" y="3618788"/>
            <a:ext cx="270300" cy="1176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229" name="Google Shape;229;p25"/>
          <p:cNvCxnSpPr/>
          <p:nvPr/>
        </p:nvCxnSpPr>
        <p:spPr>
          <a:xfrm>
            <a:off x="1408450" y="3246425"/>
            <a:ext cx="7200" cy="135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5"/>
          <p:cNvSpPr txBox="1"/>
          <p:nvPr>
            <p:ph type="title"/>
          </p:nvPr>
        </p:nvSpPr>
        <p:spPr>
          <a:xfrm>
            <a:off x="1214800" y="2161425"/>
            <a:ext cx="85872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North Africa &amp; America-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Mean Years in Schooling vs Avg. Income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-2272175" y="53975"/>
            <a:ext cx="99015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Western Europe &amp; Latin America- 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Income &amp; Schooling vs Crime</a:t>
            </a:r>
            <a:r>
              <a:rPr lang="en" sz="2400"/>
              <a:t> </a:t>
            </a:r>
            <a:endParaRPr sz="2200"/>
          </a:p>
        </p:txBody>
      </p:sp>
      <p:sp>
        <p:nvSpPr>
          <p:cNvPr id="236" name="Google Shape;236;p26"/>
          <p:cNvSpPr/>
          <p:nvPr/>
        </p:nvSpPr>
        <p:spPr>
          <a:xfrm>
            <a:off x="6113675" y="1112075"/>
            <a:ext cx="2406000" cy="1406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6037475" y="1134327"/>
            <a:ext cx="14580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Higher Mean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Years in Schooling &amp; higher the </a:t>
            </a: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average</a:t>
            </a: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income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7283100" y="1440500"/>
            <a:ext cx="12366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Lesser is the crime rate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39" name="Google Shape;239;p26"/>
          <p:cNvCxnSpPr/>
          <p:nvPr/>
        </p:nvCxnSpPr>
        <p:spPr>
          <a:xfrm>
            <a:off x="7359300" y="1073725"/>
            <a:ext cx="7200" cy="135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6"/>
          <p:cNvSpPr/>
          <p:nvPr/>
        </p:nvSpPr>
        <p:spPr>
          <a:xfrm>
            <a:off x="8528675" y="1491800"/>
            <a:ext cx="307800" cy="130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460650" y="3170225"/>
            <a:ext cx="2052300" cy="1464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457550" y="3295850"/>
            <a:ext cx="1986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Mean Years in School Increased from 2010 to 2020</a:t>
            </a:r>
            <a:endParaRPr b="1" sz="15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1433375" y="3331100"/>
            <a:ext cx="10548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p26"/>
          <p:cNvSpPr txBox="1"/>
          <p:nvPr>
            <p:ph type="title"/>
          </p:nvPr>
        </p:nvSpPr>
        <p:spPr>
          <a:xfrm>
            <a:off x="120875" y="2131400"/>
            <a:ext cx="103596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India- Mean Years  In School ( 2000-2010)</a:t>
            </a:r>
            <a:endParaRPr sz="2200"/>
          </a:p>
        </p:txBody>
      </p:sp>
      <p:pic>
        <p:nvPicPr>
          <p:cNvPr id="245" name="Google Shape;245;p26"/>
          <p:cNvPicPr preferRelativeResize="0"/>
          <p:nvPr/>
        </p:nvPicPr>
        <p:blipFill rotWithShape="1">
          <a:blip r:embed="rId3">
            <a:alphaModFix/>
          </a:blip>
          <a:srcRect b="0" l="15548" r="7516" t="54264"/>
          <a:stretch/>
        </p:blipFill>
        <p:spPr>
          <a:xfrm>
            <a:off x="225700" y="929813"/>
            <a:ext cx="5729674" cy="17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/>
          <p:nvPr/>
        </p:nvSpPr>
        <p:spPr>
          <a:xfrm>
            <a:off x="5805875" y="827300"/>
            <a:ext cx="307800" cy="1304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788" y="2999600"/>
            <a:ext cx="4192632" cy="19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ctrTitle"/>
          </p:nvPr>
        </p:nvSpPr>
        <p:spPr>
          <a:xfrm>
            <a:off x="1585325" y="291750"/>
            <a:ext cx="59733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r>
              <a:rPr lang="en"/>
              <a:t> Faced</a:t>
            </a:r>
            <a:endParaRPr/>
          </a:p>
        </p:txBody>
      </p:sp>
      <p:sp>
        <p:nvSpPr>
          <p:cNvPr id="253" name="Google Shape;253;p27"/>
          <p:cNvSpPr txBox="1"/>
          <p:nvPr>
            <p:ph idx="1" type="subTitle"/>
          </p:nvPr>
        </p:nvSpPr>
        <p:spPr>
          <a:xfrm>
            <a:off x="1296225" y="1167925"/>
            <a:ext cx="7035600" cy="3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Difficulty in Dataset Acquisition: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Encountered issues in gathering datasets for the period of 2010-2020, potentially limiting the scope of analysis.</a:t>
            </a:r>
            <a:endParaRPr sz="1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Handling of Empty/Null Values: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Addressing the presence of empty or null values within the dataset required careful data cleaning and imputation strategies.</a:t>
            </a:r>
            <a:endParaRPr sz="1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Determining Optimal Data Visualization Techniques: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Selecting the most effective visualization methods to present the extensive information extracted from the dataset, ensuring concise representation in limited space.</a:t>
            </a:r>
            <a:endParaRPr sz="1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ctrTitle"/>
          </p:nvPr>
        </p:nvSpPr>
        <p:spPr>
          <a:xfrm>
            <a:off x="1585350" y="835450"/>
            <a:ext cx="59733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59" name="Google Shape;259;p28"/>
          <p:cNvSpPr txBox="1"/>
          <p:nvPr/>
        </p:nvSpPr>
        <p:spPr>
          <a:xfrm>
            <a:off x="1230950" y="2527175"/>
            <a:ext cx="73293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Would</a:t>
            </a:r>
            <a:r>
              <a:rPr lang="en" sz="25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25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love</a:t>
            </a:r>
            <a:r>
              <a:rPr lang="en" sz="25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to answer any queries you may have</a:t>
            </a:r>
            <a:endParaRPr sz="25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ctrTitle"/>
          </p:nvPr>
        </p:nvSpPr>
        <p:spPr>
          <a:xfrm>
            <a:off x="1477675" y="816850"/>
            <a:ext cx="5973300" cy="94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16 MEMBERS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subTitle"/>
          </p:nvPr>
        </p:nvSpPr>
        <p:spPr>
          <a:xfrm>
            <a:off x="1477675" y="1855650"/>
            <a:ext cx="5973300" cy="26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ANJANESH RAKESH (200133)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MANAN KABRA (200552)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MANAS KUMAR (200555)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SACHIN KUMAR (200832)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SIDDHARTH SHARMA (200981)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YASH BARJATYA (201138)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YASHWARDHAN SINGH (201157)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YOGESH NAIN (201165)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YUDHVEER SIDHU (201166)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ctrTitle"/>
          </p:nvPr>
        </p:nvSpPr>
        <p:spPr>
          <a:xfrm>
            <a:off x="1585350" y="601450"/>
            <a:ext cx="5973300" cy="14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9" name="Google Shape;119;p16"/>
          <p:cNvSpPr txBox="1"/>
          <p:nvPr>
            <p:ph idx="1" type="subTitle"/>
          </p:nvPr>
        </p:nvSpPr>
        <p:spPr>
          <a:xfrm>
            <a:off x="1149000" y="2284500"/>
            <a:ext cx="71631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 a project for visual analysis of world statistics across population, economy, environment, and social issues.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Compare data of each country across selected features from 2000 to 2010.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Identify trends, differences, and insights to aid in understanding and addressing global problems effectively.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Analyze correlations between features and trends in changes like economic rates or average incomes of selected countries over the years.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ctrTitle"/>
          </p:nvPr>
        </p:nvSpPr>
        <p:spPr>
          <a:xfrm>
            <a:off x="1585325" y="291750"/>
            <a:ext cx="59733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1585325" y="1814750"/>
            <a:ext cx="5973300" cy="23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Aim to present insights into global trends, disparities, and critical issues.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Enhance informed decision-making for policy, development, and resource allocation.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Emphasize the importance of hard data for understanding and addressing global challenges effectively.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ctrTitle"/>
          </p:nvPr>
        </p:nvSpPr>
        <p:spPr>
          <a:xfrm>
            <a:off x="1585350" y="47775"/>
            <a:ext cx="5973300" cy="83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785425" y="884175"/>
            <a:ext cx="80250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project dataset combines various individual datasets of different indicators sourced from multiple </a:t>
            </a:r>
            <a:r>
              <a:rPr lang="en" sz="1500"/>
              <a:t>reliable</a:t>
            </a:r>
            <a:r>
              <a:rPr lang="en" sz="1500"/>
              <a:t> sources, merged by country. Each feature includes attributes like Country and its yearly values for the specified indicator within a specific range.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25" y="797175"/>
            <a:ext cx="7774751" cy="3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98650" y="239825"/>
            <a:ext cx="30114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Dashboard </a:t>
            </a:r>
            <a:r>
              <a:rPr lang="en" sz="2100"/>
              <a:t>Design</a:t>
            </a:r>
            <a:endParaRPr sz="2100"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38" y="876300"/>
            <a:ext cx="7201100" cy="3227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9"/>
          <p:cNvCxnSpPr/>
          <p:nvPr/>
        </p:nvCxnSpPr>
        <p:spPr>
          <a:xfrm flipH="1">
            <a:off x="2796151" y="2570668"/>
            <a:ext cx="1085700" cy="181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9"/>
          <p:cNvSpPr txBox="1"/>
          <p:nvPr/>
        </p:nvSpPr>
        <p:spPr>
          <a:xfrm>
            <a:off x="2106895" y="4279552"/>
            <a:ext cx="11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Choropleth Map</a:t>
            </a:r>
            <a:endParaRPr>
              <a:solidFill>
                <a:srgbClr val="3C78D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41" name="Google Shape;141;p19"/>
          <p:cNvCxnSpPr/>
          <p:nvPr/>
        </p:nvCxnSpPr>
        <p:spPr>
          <a:xfrm flipH="1" rot="10800000">
            <a:off x="6743498" y="862949"/>
            <a:ext cx="92100" cy="126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9"/>
          <p:cNvSpPr txBox="1"/>
          <p:nvPr/>
        </p:nvSpPr>
        <p:spPr>
          <a:xfrm>
            <a:off x="6475675" y="565257"/>
            <a:ext cx="20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Radar Plot</a:t>
            </a:r>
            <a:endParaRPr>
              <a:solidFill>
                <a:srgbClr val="FF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 flipH="1">
            <a:off x="904875" y="3694366"/>
            <a:ext cx="174300" cy="68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9"/>
          <p:cNvSpPr txBox="1"/>
          <p:nvPr/>
        </p:nvSpPr>
        <p:spPr>
          <a:xfrm>
            <a:off x="689000" y="4279550"/>
            <a:ext cx="6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818E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Filters</a:t>
            </a:r>
            <a:endParaRPr>
              <a:solidFill>
                <a:srgbClr val="45818E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45" name="Google Shape;145;p19"/>
          <p:cNvCxnSpPr>
            <a:endCxn id="146" idx="2"/>
          </p:cNvCxnSpPr>
          <p:nvPr/>
        </p:nvCxnSpPr>
        <p:spPr>
          <a:xfrm flipH="1" rot="10800000">
            <a:off x="5166350" y="934850"/>
            <a:ext cx="318600" cy="107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9"/>
          <p:cNvSpPr txBox="1"/>
          <p:nvPr/>
        </p:nvSpPr>
        <p:spPr>
          <a:xfrm>
            <a:off x="4815800" y="319250"/>
            <a:ext cx="13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Lollipop Bar Chart</a:t>
            </a:r>
            <a:endParaRPr>
              <a:solidFill>
                <a:srgbClr val="00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47" name="Google Shape;147;p19"/>
          <p:cNvCxnSpPr/>
          <p:nvPr/>
        </p:nvCxnSpPr>
        <p:spPr>
          <a:xfrm flipH="1">
            <a:off x="6225101" y="3558954"/>
            <a:ext cx="348900" cy="82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9"/>
          <p:cNvSpPr txBox="1"/>
          <p:nvPr/>
        </p:nvSpPr>
        <p:spPr>
          <a:xfrm>
            <a:off x="5843600" y="4262950"/>
            <a:ext cx="11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Region Bar Chart</a:t>
            </a:r>
            <a:endParaRPr>
              <a:solidFill>
                <a:srgbClr val="4A86E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49" name="Google Shape;149;p19"/>
          <p:cNvCxnSpPr/>
          <p:nvPr/>
        </p:nvCxnSpPr>
        <p:spPr>
          <a:xfrm flipH="1">
            <a:off x="4458978" y="3552224"/>
            <a:ext cx="447000" cy="83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9"/>
          <p:cNvSpPr txBox="1"/>
          <p:nvPr/>
        </p:nvSpPr>
        <p:spPr>
          <a:xfrm>
            <a:off x="3795223" y="4288580"/>
            <a:ext cx="18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Parallel Coordinates Plot</a:t>
            </a:r>
            <a:endParaRPr>
              <a:solidFill>
                <a:srgbClr val="FFFF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134900" y="159275"/>
            <a:ext cx="33834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Elements of </a:t>
            </a:r>
            <a:r>
              <a:rPr lang="en" sz="2000"/>
              <a:t>Dashboard:</a:t>
            </a:r>
            <a:endParaRPr sz="2000"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99" y="815550"/>
            <a:ext cx="2855275" cy="2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278800" y="3208400"/>
            <a:ext cx="303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Choropleth</a:t>
            </a:r>
            <a:r>
              <a:rPr lang="en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Map: </a:t>
            </a:r>
            <a:r>
              <a:rPr lang="en">
                <a:solidFill>
                  <a:srgbClr val="6AA84F"/>
                </a:solidFill>
                <a:latin typeface="Actor"/>
                <a:ea typeface="Actor"/>
                <a:cs typeface="Actor"/>
                <a:sym typeface="Actor"/>
              </a:rPr>
              <a:t>It is a thematic map that is used to represent statistical data using color mapping symbology technique.</a:t>
            </a:r>
            <a:endParaRPr>
              <a:solidFill>
                <a:srgbClr val="6AA84F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763" y="2558975"/>
            <a:ext cx="2294425" cy="21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6691463" y="2892125"/>
            <a:ext cx="157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Filters: </a:t>
            </a:r>
            <a:r>
              <a:rPr lang="en">
                <a:solidFill>
                  <a:srgbClr val="6AA84F"/>
                </a:solidFill>
                <a:latin typeface="Actor"/>
                <a:ea typeface="Actor"/>
                <a:cs typeface="Actor"/>
                <a:sym typeface="Actor"/>
              </a:rPr>
              <a:t>It consists of filters can be applied on the various features of the dataset in order to analyze specific category of items.</a:t>
            </a:r>
            <a:endParaRPr>
              <a:solidFill>
                <a:srgbClr val="6AA84F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525" y="674087"/>
            <a:ext cx="1509575" cy="2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3701775" y="757013"/>
            <a:ext cx="2294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Lollipop Bar Chart: </a:t>
            </a:r>
            <a:r>
              <a:rPr lang="en">
                <a:solidFill>
                  <a:srgbClr val="6AA84F"/>
                </a:solidFill>
                <a:latin typeface="Actor"/>
                <a:ea typeface="Actor"/>
                <a:cs typeface="Actor"/>
                <a:sym typeface="Actor"/>
              </a:rPr>
              <a:t>It is basically a bar plot, where the bar is transformed in a line and dot. It shows the relationship between numeric and a </a:t>
            </a:r>
            <a:r>
              <a:rPr lang="en">
                <a:solidFill>
                  <a:srgbClr val="6AA84F"/>
                </a:solidFill>
                <a:latin typeface="Actor"/>
                <a:ea typeface="Actor"/>
                <a:cs typeface="Actor"/>
                <a:sym typeface="Actor"/>
              </a:rPr>
              <a:t>categorical</a:t>
            </a:r>
            <a:r>
              <a:rPr lang="en">
                <a:solidFill>
                  <a:srgbClr val="6AA84F"/>
                </a:solidFill>
                <a:latin typeface="Actor"/>
                <a:ea typeface="Actor"/>
                <a:cs typeface="Actor"/>
                <a:sym typeface="Actor"/>
              </a:rPr>
              <a:t> variable.</a:t>
            </a:r>
            <a:endParaRPr>
              <a:solidFill>
                <a:srgbClr val="6AA84F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/>
        </p:nvSpPr>
        <p:spPr>
          <a:xfrm>
            <a:off x="720000" y="1289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F3024"/>
                </a:solidFill>
                <a:latin typeface="Jura"/>
                <a:ea typeface="Jura"/>
                <a:cs typeface="Jura"/>
                <a:sym typeface="Jura"/>
              </a:rPr>
              <a:t>Radar Plot</a:t>
            </a:r>
            <a:endParaRPr b="1" sz="3000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50" y="753188"/>
            <a:ext cx="3917451" cy="34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8533883" y="4191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4349275" y="953900"/>
            <a:ext cx="4149600" cy="110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42424"/>
                </a:solidFill>
                <a:latin typeface="Gill Sans"/>
                <a:ea typeface="Gill Sans"/>
                <a:cs typeface="Gill Sans"/>
                <a:sym typeface="Gill Sans"/>
              </a:rPr>
              <a:t>A </a:t>
            </a:r>
            <a:r>
              <a:rPr lang="en" sz="1500">
                <a:solidFill>
                  <a:srgbClr val="242424"/>
                </a:solidFill>
                <a:latin typeface="Gill Sans"/>
                <a:ea typeface="Gill Sans"/>
                <a:cs typeface="Gill Sans"/>
                <a:sym typeface="Gill Sans"/>
              </a:rPr>
              <a:t>graphical data used to exhibit on a 2D chart to assess the symmetry of the values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4379425" y="2230450"/>
            <a:ext cx="4149600" cy="110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ill Sans"/>
                <a:ea typeface="Gill Sans"/>
                <a:cs typeface="Gill Sans"/>
                <a:sym typeface="Gill Sans"/>
              </a:rPr>
              <a:t>Comparison of top feature </a:t>
            </a:r>
            <a:r>
              <a:rPr lang="en" sz="1500">
                <a:latin typeface="Gill Sans"/>
                <a:ea typeface="Gill Sans"/>
                <a:cs typeface="Gill Sans"/>
                <a:sym typeface="Gill Sans"/>
              </a:rPr>
              <a:t>obtained</a:t>
            </a:r>
            <a:r>
              <a:rPr lang="en" sz="1500">
                <a:latin typeface="Gill Sans"/>
                <a:ea typeface="Gill Sans"/>
                <a:cs typeface="Gill Sans"/>
                <a:sym typeface="Gill Sans"/>
              </a:rPr>
              <a:t> using linear dimensionality reduction technique </a:t>
            </a:r>
            <a:r>
              <a:rPr b="1" lang="en" sz="1500">
                <a:latin typeface="Gill Sans"/>
                <a:ea typeface="Gill Sans"/>
                <a:cs typeface="Gill Sans"/>
                <a:sym typeface="Gill Sans"/>
              </a:rPr>
              <a:t>PCA</a:t>
            </a:r>
            <a:endParaRPr b="1" sz="15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4397150" y="3495150"/>
            <a:ext cx="4064100" cy="102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ill Sans"/>
                <a:ea typeface="Gill Sans"/>
                <a:cs typeface="Gill Sans"/>
                <a:sym typeface="Gill Sans"/>
              </a:rPr>
              <a:t>Data Visualization of 3 countries involving </a:t>
            </a:r>
            <a:endParaRPr sz="1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ill Sans"/>
                <a:ea typeface="Gill Sans"/>
                <a:cs typeface="Gill Sans"/>
                <a:sym typeface="Gill Sans"/>
              </a:rPr>
              <a:t>four features on different axis</a:t>
            </a:r>
            <a:endParaRPr sz="15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72" name="Google Shape;172;p21"/>
          <p:cNvCxnSpPr/>
          <p:nvPr/>
        </p:nvCxnSpPr>
        <p:spPr>
          <a:xfrm>
            <a:off x="593475" y="1053875"/>
            <a:ext cx="45000" cy="3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1"/>
          <p:cNvSpPr/>
          <p:nvPr/>
        </p:nvSpPr>
        <p:spPr>
          <a:xfrm>
            <a:off x="458600" y="4354000"/>
            <a:ext cx="1456800" cy="57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ctor"/>
                <a:ea typeface="Actor"/>
                <a:cs typeface="Actor"/>
                <a:sym typeface="Actor"/>
              </a:rPr>
              <a:t>Different year filters</a:t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/>
        </p:nvSpPr>
        <p:spPr>
          <a:xfrm>
            <a:off x="363225" y="0"/>
            <a:ext cx="7260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Multivariate Trends: Parallel Plot</a:t>
            </a:r>
            <a:endParaRPr sz="38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lay"/>
              <a:buNone/>
            </a:pPr>
            <a:r>
              <a:t/>
            </a:r>
            <a:endParaRPr sz="640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DF3024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8533883" y="4191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sz="1000">
              <a:solidFill>
                <a:srgbClr val="FFFFFF"/>
              </a:solidFill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63" y="758950"/>
            <a:ext cx="7518324" cy="2604650"/>
          </a:xfrm>
          <a:prstGeom prst="rect">
            <a:avLst/>
          </a:prstGeom>
          <a:solidFill>
            <a:srgbClr val="1B192E"/>
          </a:solidFill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1238800" y="3563550"/>
            <a:ext cx="619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ill Sans"/>
              <a:buChar char="●"/>
            </a:pPr>
            <a:r>
              <a:rPr lang="en" sz="1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Visual representation of multivariate data over 11 years  </a:t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ill Sans"/>
              <a:buChar char="●"/>
            </a:pPr>
            <a:r>
              <a:rPr lang="en" sz="1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Each line represents a country, connecting data points for 14 factors</a:t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ill Sans"/>
              <a:buChar char="●"/>
            </a:pPr>
            <a:r>
              <a:rPr lang="en" sz="1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Axes represent years, parallel axes represent factors</a:t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munism and Cold War Thesis Defense Infographics by Slidesgo">
  <a:themeElements>
    <a:clrScheme name="Simple Light">
      <a:dk1>
        <a:srgbClr val="010602"/>
      </a:dk1>
      <a:lt1>
        <a:srgbClr val="E4D5AC"/>
      </a:lt1>
      <a:dk2>
        <a:srgbClr val="DF3024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D5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